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14"/>
  </p:notesMasterIdLst>
  <p:handoutMasterIdLst>
    <p:handoutMasterId r:id="rId15"/>
  </p:handoutMasterIdLst>
  <p:sldIdLst>
    <p:sldId id="420" r:id="rId2"/>
    <p:sldId id="426" r:id="rId3"/>
    <p:sldId id="428" r:id="rId4"/>
    <p:sldId id="424" r:id="rId5"/>
    <p:sldId id="425" r:id="rId6"/>
    <p:sldId id="427" r:id="rId7"/>
    <p:sldId id="429" r:id="rId8"/>
    <p:sldId id="434" r:id="rId9"/>
    <p:sldId id="430" r:id="rId10"/>
    <p:sldId id="431" r:id="rId11"/>
    <p:sldId id="435" r:id="rId12"/>
    <p:sldId id="297" r:id="rId13"/>
  </p:sldIdLst>
  <p:sldSz cx="12192000" cy="6858000"/>
  <p:notesSz cx="6858000" cy="9144000"/>
  <p:embeddedFontLst>
    <p:embeddedFont>
      <p:font typeface="BM JUA OTF" panose="020B0600000101010101" charset="-127"/>
      <p:regular r:id="rId16"/>
    </p:embeddedFont>
    <p:embeddedFont>
      <p:font typeface="Cambria Math" panose="02040503050406030204" pitchFamily="18" charset="0"/>
      <p:regular r:id="rId17"/>
    </p:embeddedFon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Pretendard" panose="02000503000000020004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6" autoAdjust="0"/>
    <p:restoredTop sz="96838"/>
  </p:normalViewPr>
  <p:slideViewPr>
    <p:cSldViewPr snapToGrid="0">
      <p:cViewPr varScale="1">
        <p:scale>
          <a:sx n="154" d="100"/>
          <a:sy n="154" d="100"/>
        </p:scale>
        <p:origin x="114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0E50-C04F-9545-9437-A821B3EDE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63751"/>
            <a:ext cx="12192000" cy="2387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Quantum Look-up Table (QLUT)</a:t>
            </a:r>
            <a:endParaRPr kumimoji="1" lang="ko-KR" altLang="en-US" sz="3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7C2DF-2696-7A44-9F85-508A0259C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187903"/>
            <a:ext cx="12192001" cy="1655762"/>
          </a:xfrm>
        </p:spPr>
        <p:txBody>
          <a:bodyPr>
            <a:normAutofit/>
          </a:bodyPr>
          <a:lstStyle/>
          <a:p>
            <a:r>
              <a:rPr kumimoji="1" lang="en-US" altLang="ko-KR" sz="1800">
                <a:latin typeface="Georgia" panose="02040502050405020303" pitchFamily="18" charset="0"/>
                <a:ea typeface="Apple SD Gothic Neo" panose="02000300000000000000" pitchFamily="2" charset="-127"/>
              </a:rPr>
              <a:t>https://youtu.be/FTgtRGGvpTE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코드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280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결과는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 qubit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 qubit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 설정한 결과임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이보다 많은 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큐비트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할당 시 연산 불가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(in MS Azure)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인덱스에는 아래와 같은 값들이 들어있음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측정된 것은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측정된 것은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것은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것은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43DDBB-5507-B423-3AFE-A5A0F537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346" y="969911"/>
            <a:ext cx="2593654" cy="58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5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D92C0-EBA5-975B-95F8-49CE89B0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논문 작성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FB45AC-412C-4211-DD5A-745D228F7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/>
              <a:t>알고보니</a:t>
            </a:r>
            <a:r>
              <a:rPr lang="ko-KR" altLang="en-US" sz="1800" dirty="0"/>
              <a:t> 구현은 </a:t>
            </a:r>
            <a:r>
              <a:rPr lang="en-US" altLang="ko-KR" sz="1800" dirty="0"/>
              <a:t>1</a:t>
            </a:r>
            <a:r>
              <a:rPr lang="ko-KR" altLang="en-US" sz="1800" dirty="0"/>
              <a:t>저자가 다 </a:t>
            </a:r>
            <a:r>
              <a:rPr lang="ko-KR" altLang="en-US" sz="1800" dirty="0" err="1"/>
              <a:t>해놔서</a:t>
            </a:r>
            <a:r>
              <a:rPr lang="ko-KR" altLang="en-US" sz="1800" dirty="0"/>
              <a:t> 저는 중간에 논문 작성하는 쪽으로 빠졌습니다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2/29</a:t>
            </a:r>
            <a:r>
              <a:rPr lang="ko-KR" altLang="en-US" sz="1800" dirty="0" err="1"/>
              <a:t>까지였어서</a:t>
            </a:r>
            <a:r>
              <a:rPr lang="ko-KR" altLang="en-US" sz="1800" dirty="0"/>
              <a:t> 제 부분은 다 작성</a:t>
            </a:r>
            <a:r>
              <a:rPr lang="en-US" altLang="ko-KR" sz="1800" dirty="0"/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sz="1800" dirty="0" err="1"/>
              <a:t>아누팜한테</a:t>
            </a:r>
            <a:r>
              <a:rPr lang="ko-KR" altLang="en-US" sz="1800" dirty="0"/>
              <a:t> 연락이 안 와서 </a:t>
            </a:r>
            <a:br>
              <a:rPr lang="en-US" altLang="ko-KR" sz="1800" dirty="0"/>
            </a:br>
            <a:r>
              <a:rPr lang="ko-KR" altLang="en-US" sz="1800" dirty="0"/>
              <a:t>끝난 프로젝트인지는 아직 모르겠습니다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b="1" dirty="0"/>
              <a:t>QLUT</a:t>
            </a:r>
            <a:r>
              <a:rPr lang="ko-KR" altLang="en-US" sz="1800" b="1" dirty="0"/>
              <a:t>을 사용하여 복잡한 활성화함수 계산을 효율적으로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04FE4D-BA64-3355-76AA-54799DC0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593" y="1640632"/>
            <a:ext cx="4509800" cy="52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6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566211-7A2C-234C-9DC3-A1D103F1DBDE}"/>
              </a:ext>
            </a:extLst>
          </p:cNvPr>
          <p:cNvSpPr/>
          <p:nvPr/>
        </p:nvSpPr>
        <p:spPr>
          <a:xfrm>
            <a:off x="2783197" y="2082113"/>
            <a:ext cx="662560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감사합니다</a:t>
            </a:r>
            <a:r>
              <a:rPr kumimoji="1" lang="en-US" altLang="ko-KR" sz="3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3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Reference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논문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25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Q# Implementation of a Quantum Lookup Table for Quantum Arithmetic 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NTU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진행 중인 연구는 </a:t>
            </a:r>
            <a:r>
              <a:rPr kumimoji="1" lang="en-US" altLang="ko-KR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</a:t>
            </a:r>
            <a:r>
              <a:rPr kumimoji="1" lang="ko-KR" altLang="en-US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이용한 딥러닝 활성화 함수 연산</a:t>
            </a:r>
            <a:endParaRPr kumimoji="1" lang="en-US" altLang="ko-KR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ATOM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키 스케줄링을 위해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LUT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사용하는 부분에 적용해보자는 이야기가 나온 </a:t>
            </a:r>
            <a:r>
              <a:rPr kumimoji="1"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상태고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진행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아마도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경배님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저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NTU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사람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박시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박시 친구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68B47-50B2-C255-AD99-487A64F9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68" y="4012242"/>
            <a:ext cx="7409664" cy="21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사용이 이득이 되는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484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양자회로의 </a:t>
            </a:r>
            <a:r>
              <a:rPr kumimoji="1"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reverse </a:t>
            </a:r>
            <a:r>
              <a:rPr kumimoji="1"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보다 </a:t>
            </a:r>
            <a:r>
              <a:rPr kumimoji="1"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LUT </a:t>
            </a:r>
            <a:r>
              <a:rPr kumimoji="1"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구현이 효율적인 경우가 존재</a:t>
            </a:r>
            <a:endParaRPr kumimoji="1" lang="en-US" altLang="ko-KR" sz="2000" b="1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lang="ko-KR" altLang="en-US" sz="20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약간의 오차가 허용</a:t>
            </a:r>
            <a:r>
              <a:rPr lang="ko-KR" altLang="en-US" sz="20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되는 경우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정확한 값이 아니라 근사해도 되는 경우</a:t>
            </a:r>
            <a:endParaRPr lang="en-US" altLang="ko-KR" sz="20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DL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활성화 함수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근사화 할 수 있는 산술 연산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입력의 범위가 제한된 경우</a:t>
            </a:r>
            <a:endParaRPr lang="en-US" altLang="ko-KR" sz="20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DL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경우 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활성화 함수 입력이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-4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사이 정도로 봐도 된다고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암호연구회에서 동형암호 관련 발표하신 교수님이 말씀하심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</a:t>
            </a:r>
            <a:r>
              <a:rPr kumimoji="1"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kumimoji="1" lang="ko-KR" altLang="en-US" sz="2000" b="1" dirty="0" err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딥러닝의</a:t>
            </a:r>
            <a:r>
              <a:rPr kumimoji="1"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활성화 함수에 적용하기 적합</a:t>
            </a:r>
            <a:endParaRPr kumimoji="1" lang="en-US" altLang="ko-KR" sz="20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복잡한 활성화 함수일수록 </a:t>
            </a:r>
            <a:r>
              <a:rPr kumimoji="1"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계산 효율성 향상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될 것</a:t>
            </a:r>
            <a:endParaRPr kumimoji="1"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03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구성 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70D9C0-120F-B5D2-22FD-9A4E4E4E3906}"/>
                  </a:ext>
                </a:extLst>
              </p:cNvPr>
              <p:cNvSpPr txBox="1"/>
              <p:nvPr/>
            </p:nvSpPr>
            <p:spPr>
              <a:xfrm>
                <a:off x="411920" y="1117600"/>
                <a:ext cx="11368160" cy="5030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SELECT-SWAP</a:t>
                </a:r>
                <a:r>
                  <a:rPr kumimoji="1" lang="ko-KR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양자 회로 사용</a:t>
                </a:r>
                <a:endParaRPr kumimoji="1"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SELECT-SWAP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QLUT 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구현을 용이하게 하는 회로</a:t>
                </a: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𝑁</m:t>
                    </m:r>
                  </m:oMath>
                </a14:m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개의 상태 저장 가능 </a:t>
                </a: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그림에서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𝑁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=16</m:t>
                    </m:r>
                  </m:oMath>
                </a14:m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70D9C0-120F-B5D2-22FD-9A4E4E4E3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17600"/>
                <a:ext cx="11368160" cy="5030416"/>
              </a:xfrm>
              <a:prstGeom prst="rect">
                <a:avLst/>
              </a:prstGeom>
              <a:blipFill>
                <a:blip r:embed="rId2"/>
                <a:stretch>
                  <a:fillRect l="-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FDFAC855-8E3D-D605-18D8-EFFC3D0C0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288" t="36436" r="54663" b="6035"/>
          <a:stretch/>
        </p:blipFill>
        <p:spPr>
          <a:xfrm>
            <a:off x="747345" y="1707294"/>
            <a:ext cx="3613639" cy="1890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57BC5F-509D-4CB1-0BE5-3B3985B5ACE6}"/>
              </a:ext>
            </a:extLst>
          </p:cNvPr>
          <p:cNvSpPr txBox="1"/>
          <p:nvPr/>
        </p:nvSpPr>
        <p:spPr>
          <a:xfrm>
            <a:off x="4782286" y="1459163"/>
            <a:ext cx="6997794" cy="33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SELECT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값에 따라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unitary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연산 수행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값에 해당하는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 select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하기 위한 회로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SWAP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양자 자원 절약이 가능하다는데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왜 필요한지는 모르겠습니다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상 필요한 모듈이라 사용은 하는데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수학적으로 이해는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X..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4CA68-ECE8-CBAB-E1B7-DA1FBA6AAD84}"/>
                  </a:ext>
                </a:extLst>
              </p:cNvPr>
              <p:cNvSpPr txBox="1"/>
              <p:nvPr/>
            </p:nvSpPr>
            <p:spPr>
              <a:xfrm>
                <a:off x="156406" y="2927930"/>
                <a:ext cx="118187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Output qubit</a:t>
                </a:r>
                <a:br>
                  <a:rPr lang="en-US" altLang="ko-KR" sz="1100" dirty="0"/>
                </a:br>
                <a:r>
                  <a:rPr lang="en-US" altLang="ko-KR" sz="1100" dirty="0"/>
                  <a:t>length (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4CA68-ECE8-CBAB-E1B7-DA1FBA6AA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6" y="2927930"/>
                <a:ext cx="1181877" cy="430887"/>
              </a:xfrm>
              <a:prstGeom prst="rect">
                <a:avLst/>
              </a:prstGeom>
              <a:blipFill>
                <a:blip r:embed="rId5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CA38FB-B700-8450-5459-950F20A19366}"/>
                  </a:ext>
                </a:extLst>
              </p:cNvPr>
              <p:cNvSpPr txBox="1"/>
              <p:nvPr/>
            </p:nvSpPr>
            <p:spPr>
              <a:xfrm>
                <a:off x="-54244" y="1702073"/>
                <a:ext cx="118187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index</a:t>
                </a:r>
              </a:p>
              <a:p>
                <a:pPr algn="ctr"/>
                <a:r>
                  <a:rPr lang="en-US" altLang="ko-KR" sz="1100" dirty="0"/>
                  <a:t>state (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CA38FB-B700-8450-5459-950F20A19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244" y="1702073"/>
                <a:ext cx="1181877" cy="430887"/>
              </a:xfrm>
              <a:prstGeom prst="rect">
                <a:avLst/>
              </a:prstGeom>
              <a:blipFill>
                <a:blip r:embed="rId6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4E52012-D925-A945-C924-66E3C750C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47853" y="1704646"/>
            <a:ext cx="174331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8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70D9C0-120F-B5D2-22FD-9A4E4E4E3906}"/>
                  </a:ext>
                </a:extLst>
              </p:cNvPr>
              <p:cNvSpPr txBox="1"/>
              <p:nvPr/>
            </p:nvSpPr>
            <p:spPr>
              <a:xfrm>
                <a:off x="411920" y="1117600"/>
                <a:ext cx="11368160" cy="489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QLUT </a:t>
                </a:r>
                <a:r>
                  <a:rPr kumimoji="1"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전체적인 알고리즘</a:t>
                </a:r>
                <a:endParaRPr kumimoji="1" lang="en-US" altLang="ko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입력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타겟 함수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𝑓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𝑥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),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입력 도메인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𝑚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𝑖𝑛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),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에러 범위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2" charset="-127"/>
                          </a:rPr>
                          <m:t>𝜖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𝑖𝑛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2" charset="-127"/>
                          </a:rPr>
                          <m:t>𝜖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),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swap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용 </a:t>
                </a:r>
                <a:r>
                  <a:rPr kumimoji="1" lang="ko-KR" altLang="en-US" sz="16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큐비트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수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" altLang="ko-KR" sz="16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b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입력 도메인과 큐비트의 수로 정밀도를 정할 수 있음</a:t>
                </a:r>
                <a:b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</a:b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해당 구현에서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T-depth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는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constant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함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;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8,16,…,128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;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이에 따라 </a:t>
                </a:r>
                <a:r>
                  <a:rPr kumimoji="1" lang="ko-KR" altLang="en-US" sz="16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안실라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kumimoji="1" lang="ko-KR" altLang="en-US" sz="16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큐비트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수 결정됨</a:t>
                </a:r>
                <a:endParaRPr kumimoji="1"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출력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in/output</a:t>
                </a:r>
                <a:r>
                  <a:rPr kumimoji="1" lang="ko-KR" altLang="en-US" sz="16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으로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사용될 전체 </a:t>
                </a:r>
                <a:r>
                  <a:rPr kumimoji="1" lang="ko-KR" altLang="en-US" sz="16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큐비트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수</a:t>
                </a:r>
                <a:r>
                  <a:rPr kumimoji="1"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고정 소수점을 위한 레지스터 수</a:t>
                </a:r>
                <a:endParaRPr kumimoji="1"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동작 과정</a:t>
                </a:r>
                <a:endParaRPr kumimoji="1" lang="en-US" altLang="ko-KR" sz="1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1.</a:t>
                </a:r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sz="16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계산</a:t>
                </a:r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주어진 </a:t>
                </a:r>
                <a:r>
                  <a:rPr kumimoji="1"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𝒎𝒊𝒏</m:t>
                        </m:r>
                      </m:sub>
                    </m:sSub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kumimoji="1"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en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2" charset="-127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US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" altLang="ko-KR" sz="16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" altLang="ko-KR" sz="1600" b="1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ko-KR" sz="1600" b="1" i="1" dirty="0" smtClean="0">
                        <a:effectLst/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에서의 </a:t>
                </a:r>
                <a:r>
                  <a:rPr lang="en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input list </a:t>
                </a:r>
                <a:br>
                  <a:rPr lang="en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  </a:t>
                </a:r>
                <a:r>
                  <a:rPr lang="en-US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input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위한 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ko-KR" alt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ko-KR" sz="1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ko-KR" alt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정수를 위한 큐비트의 수</a:t>
                </a:r>
                <a:r>
                  <a:rPr lang="en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" altLang="ko-KR" sz="16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소수점을 위한 큐비트의 수</a:t>
                </a:r>
                <a:r>
                  <a:rPr lang="en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br>
                  <a:rPr lang="en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en-US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en-US" altLang="ko-KR" sz="16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r>
                  <a:rPr lang="ko-KR" altLang="en-US" sz="16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𝒇</m:t>
                    </m:r>
                    <m:r>
                      <a:rPr kumimoji="1" lang="en-US" altLang="ko-KR" sz="1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acc>
                      <m:accPr>
                        <m:chr m:val="̂"/>
                        <m:ctrlPr>
                          <a:rPr kumimoji="1" lang="en-US" altLang="ko-KR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kumimoji="1" lang="en-US" altLang="ko-KR" sz="1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lang="en" altLang="ko-KR" sz="16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6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계산</a:t>
                </a:r>
                <a:r>
                  <a:rPr lang="en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주어진 정밀도 </a:t>
                </a:r>
                <a:r>
                  <a:rPr lang="en-US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" altLang="ko-KR" sz="16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" altLang="ko-KR" sz="1600" b="1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ko-KR" sz="1600" b="1" i="1" dirty="0" smtClean="0">
                        <a:effectLst/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안에서 </a:t>
                </a:r>
                <a14:m>
                  <m:oMath xmlns:m="http://schemas.openxmlformats.org/officeDocument/2006/math"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𝒇</m:t>
                    </m:r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𝒙</m:t>
                    </m:r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계산</a:t>
                </a:r>
                <a:b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 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𝑥</m:t>
                    </m:r>
                  </m:oMath>
                </a14:m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의 근사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)</a:t>
                </a:r>
                <a:r>
                  <a:rPr lang="ko-KR" altLang="en-US" sz="16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를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넣음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lang="en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𝑓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𝑥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근사 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값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𝑓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acc>
                      <m:accPr>
                        <m:chr m:val="̂"/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생성</a:t>
                </a:r>
                <a:b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 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LUT</a:t>
                </a:r>
                <a:r>
                  <a:rPr lang="ko-KR" altLang="en-US" sz="16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를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위한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;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정수를 위한 큐비트의 수</a:t>
                </a:r>
                <a:r>
                  <a:rPr lang="en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𝑞</m:t>
                    </m:r>
                  </m:oMath>
                </a14:m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소수점을 위한 큐비트의 수</a:t>
                </a:r>
                <a:r>
                  <a:rPr lang="en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br>
                  <a:rPr lang="en-US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en-US" altLang="ko-KR" sz="1600" b="1" dirty="0">
                    <a:effectLst/>
                    <a:latin typeface="Helvetica Neue" panose="02000503000000020004" pitchFamily="2" charset="0"/>
                  </a:rPr>
                  <a:t>3.</a:t>
                </a:r>
                <a:r>
                  <a:rPr lang="ko-KR" altLang="en-US" sz="1600" b="1" dirty="0">
                    <a:effectLst/>
                    <a:latin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𝒊</m:t>
                        </m:r>
                      </m:sub>
                    </m:sSub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 </m:t>
                    </m:r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𝒇</m:t>
                    </m:r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acc>
                      <m:accPr>
                        <m:chr m:val="̂"/>
                        <m:ctrlPr>
                          <a:rPr kumimoji="1" lang="en-US" altLang="ko-KR" sz="1600" b="1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b="1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kumimoji="1" lang="en-US" altLang="ko-KR" sz="16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lang="en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" altLang="ko-KR" sz="1600" b="1" dirty="0">
                    <a:effectLst/>
                    <a:latin typeface="Helvetica Neue" panose="02000503000000020004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" altLang="ko-KR" sz="1600" b="1" i="1" dirty="0" smtClean="0">
                        <a:effectLst/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" altLang="ko-KR" sz="1600" b="1" dirty="0">
                    <a:effectLst/>
                    <a:latin typeface="Helvetica Neue" panose="02000503000000020004" pitchFamily="2" charset="0"/>
                  </a:rPr>
                  <a:t> </a:t>
                </a:r>
                <a:r>
                  <a:rPr lang="ko-KR" altLang="en-US" sz="1600" b="1" dirty="0"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사용하여</a:t>
                </a:r>
                <a:r>
                  <a:rPr lang="ko-KR" altLang="en-US" sz="1600" b="1" dirty="0">
                    <a:effectLst/>
                    <a:latin typeface="Helvetica Neue" panose="02000503000000020004" pitchFamily="2" charset="0"/>
                  </a:rPr>
                  <a:t> </a:t>
                </a:r>
                <a:r>
                  <a:rPr lang="en" altLang="ko-KR" sz="1600" b="1" dirty="0">
                    <a:effectLst/>
                    <a:latin typeface="Helvetica Neue" panose="02000503000000020004" pitchFamily="2" charset="0"/>
                  </a:rPr>
                  <a:t>SELECT-SWAP </a:t>
                </a:r>
                <a:r>
                  <a:rPr lang="ko-KR" altLang="en-US" sz="1600" b="1" dirty="0"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회로</a:t>
                </a:r>
                <a:r>
                  <a:rPr lang="ko-KR" altLang="en-US" sz="1600" b="1" dirty="0">
                    <a:effectLst/>
                    <a:latin typeface="Helvetica Neue" panose="02000503000000020004" pitchFamily="2" charset="0"/>
                  </a:rPr>
                  <a:t> </a:t>
                </a:r>
                <a:r>
                  <a:rPr lang="ko-KR" altLang="en-US" sz="1600" b="1" dirty="0"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생성</a:t>
                </a:r>
                <a:endParaRPr kumimoji="1" lang="en-US" altLang="ko-KR" sz="1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70D9C0-120F-B5D2-22FD-9A4E4E4E3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17600"/>
                <a:ext cx="11368160" cy="4896212"/>
              </a:xfrm>
              <a:prstGeom prst="rect">
                <a:avLst/>
              </a:prstGeom>
              <a:blipFill>
                <a:blip r:embed="rId2"/>
                <a:stretch>
                  <a:fillRect l="-483" b="-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15DBE6D-57A2-5A2A-9A16-02D13F8D8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0174" y="969910"/>
            <a:ext cx="3511826" cy="58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96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Q#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진행했었는데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저자인 분이 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알고보니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Qiskit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진행 중이어서 제 코드는 증발하였지만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</a:t>
            </a:r>
            <a:b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세미나는 제가 공부한 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Q#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코드로 진행하겠습니다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24903-BA76-2BB5-3D24-28D904769632}"/>
                  </a:ext>
                </a:extLst>
              </p:cNvPr>
              <p:cNvSpPr txBox="1"/>
              <p:nvPr/>
            </p:nvSpPr>
            <p:spPr>
              <a:xfrm>
                <a:off x="411920" y="2642019"/>
                <a:ext cx="11368160" cy="175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간단한</a:t>
                </a:r>
                <a:r>
                  <a:rPr kumimoji="1" lang="en-US" altLang="ko-KR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overview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LUT 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입력 </a:t>
                </a: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타겟 함수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𝑓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𝑥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),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입력 도메인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8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8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𝑚</m:t>
                        </m:r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𝑖𝑛</m:t>
                        </m:r>
                      </m:sub>
                    </m:sSub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),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에러 범위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2" charset="-127"/>
                          </a:rPr>
                          <m:t>𝜖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𝑖𝑛</m:t>
                        </m:r>
                      </m:sub>
                    </m:sSub>
                    <m:r>
                      <a:rPr kumimoji="1" lang="en-US" altLang="ko-KR" sz="18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1800" i="1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" panose="02000503000000020004" pitchFamily="2" charset="-127"/>
                          </a:rPr>
                          <m:t>𝜖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),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swap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용 </a:t>
                </a:r>
                <a:r>
                  <a:rPr kumimoji="1" lang="ko-KR" altLang="en-US" sz="18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큐비트</a:t>
                </a:r>
                <a:r>
                  <a:rPr kumimoji="1"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수</a:t>
                </a:r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" altLang="ko-KR" sz="18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LUT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출력 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" altLang="ko-KR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[[</a:t>
                </a:r>
                <a:r>
                  <a:rPr lang="en" altLang="ko-KR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00...00,ouput1</a:t>
                </a:r>
                <a:r>
                  <a:rPr lang="en" altLang="ko-KR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],[</a:t>
                </a:r>
                <a:r>
                  <a:rPr lang="en" altLang="ko-KR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00...01,ouput2</a:t>
                </a:r>
                <a:r>
                  <a:rPr lang="en" altLang="ko-KR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], ...,[</a:t>
                </a:r>
                <a:r>
                  <a:rPr lang="en" altLang="ko-KR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11...11,last output</a:t>
                </a:r>
                <a:r>
                  <a:rPr lang="en" altLang="ko-KR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]]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위와 같이 </a:t>
                </a:r>
                <a:r>
                  <a:rPr kumimoji="1"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table 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형태를 갖게 됨</a:t>
                </a:r>
                <a:endPara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24903-BA76-2BB5-3D24-28D90476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2642019"/>
                <a:ext cx="11368160" cy="1752596"/>
              </a:xfrm>
              <a:prstGeom prst="rect">
                <a:avLst/>
              </a:prstGeom>
              <a:blipFill>
                <a:blip r:embed="rId2"/>
                <a:stretch>
                  <a:fillRect l="-446"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66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코드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(1)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D9C0-120F-B5D2-22FD-9A4E4E4E3906}"/>
              </a:ext>
            </a:extLst>
          </p:cNvPr>
          <p:cNvSpPr txBox="1"/>
          <p:nvPr/>
        </p:nvSpPr>
        <p:spPr>
          <a:xfrm>
            <a:off x="411920" y="1117600"/>
            <a:ext cx="11368160" cy="419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대상 함수 정의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우측 코드는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세부 코드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도메인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에러 범위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출력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LUT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출력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사용된 내부 함수는 아래와 같음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62CA11-A3DD-96C7-1800-220296D7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66" y="1618378"/>
            <a:ext cx="3197514" cy="7321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49C1F1-2695-00E4-DAE0-2BC7219A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80252"/>
            <a:ext cx="7772400" cy="527774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1FF869-BB7A-32C3-D582-BEC30BE82EF6}"/>
              </a:ext>
            </a:extLst>
          </p:cNvPr>
          <p:cNvGrpSpPr/>
          <p:nvPr/>
        </p:nvGrpSpPr>
        <p:grpSpPr>
          <a:xfrm>
            <a:off x="73892" y="4563030"/>
            <a:ext cx="4345708" cy="1792714"/>
            <a:chOff x="73892" y="4613515"/>
            <a:chExt cx="4345708" cy="179271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05921E-8B83-DC74-33C9-6108A0388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835"/>
            <a:stretch/>
          </p:blipFill>
          <p:spPr>
            <a:xfrm>
              <a:off x="73892" y="4613515"/>
              <a:ext cx="2409752" cy="16917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B38F35-E4C5-ADA6-A30E-ED47795C1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165"/>
            <a:stretch/>
          </p:blipFill>
          <p:spPr>
            <a:xfrm>
              <a:off x="2009848" y="4657021"/>
              <a:ext cx="2409752" cy="1749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17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코드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FFFAE7-D1AF-9C08-A0C0-A90A22DB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79" y="1962261"/>
            <a:ext cx="7347927" cy="4895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3FE2C9-13C8-13FE-D794-C7F413B324E0}"/>
                  </a:ext>
                </a:extLst>
              </p:cNvPr>
              <p:cNvSpPr txBox="1"/>
              <p:nvPr/>
            </p:nvSpPr>
            <p:spPr>
              <a:xfrm>
                <a:off x="411920" y="1127700"/>
                <a:ext cx="11780080" cy="3609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FunctionWithLookupTable(</a:t>
                </a:r>
                <a:r>
                  <a:rPr lang="en" altLang="ko-KR" sz="1400" b="0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pIn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en" altLang="ko-KR" sz="1400" b="0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qIn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en" altLang="ko-KR" sz="1400" b="0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pOut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en" altLang="ko-KR" sz="1400" b="0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qOut,lookupOperation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b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" altLang="ko-KR" sz="1400" b="0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ApplyFunctionWithLookupTable</a:t>
                </a:r>
                <a:r>
                  <a:rPr lang="ko-KR" altLang="en-US" sz="1400" b="0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</a:t>
                </a:r>
                <a:r>
                  <a:rPr lang="ko-KR" altLang="en-US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통해 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integer</a:t>
                </a:r>
                <a:r>
                  <a:rPr lang="ko-KR" altLang="en-US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랑 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fraction </a:t>
                </a:r>
                <a:r>
                  <a:rPr lang="ko-KR" altLang="en-US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비트 수를 반환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" altLang="ko-KR" sz="1400" b="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ko-KR" sz="1400" b="1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pIn</a:t>
                </a:r>
                <a:r>
                  <a:rPr lang="en" altLang="ko-KR" sz="14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+ </a:t>
                </a:r>
                <a:r>
                  <a:rPr lang="en" altLang="ko-KR" sz="1400" b="1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qIn</a:t>
                </a:r>
                <a:r>
                  <a:rPr lang="en" altLang="ko-KR" sz="14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" altLang="ko-KR" sz="14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:</a:t>
                </a:r>
                <a:r>
                  <a:rPr lang="en" altLang="ko-KR" sz="14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400" b="1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400" b="1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kumimoji="1" lang="ko-KR" altLang="en-US" sz="14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(</a:t>
                </a:r>
                <a:r>
                  <a:rPr lang="ko-KR" altLang="en-US" sz="14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입력값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에러 범위 포함</a:t>
                </a:r>
                <a:r>
                  <a:rPr lang="en-US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br>
                  <a:rPr lang="en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en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based on input list </a:t>
                </a:r>
                <a:b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endParaRPr lang="en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ko-KR" sz="1400" b="1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pOut+qOut</a:t>
                </a:r>
                <a:r>
                  <a:rPr lang="en" altLang="ko-KR" sz="14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: </a:t>
                </a:r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𝒇</m:t>
                    </m:r>
                    <m:d>
                      <m:dPr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ko-KR" sz="1400" b="1" i="1">
                                <a:latin typeface="Cambria Math" panose="02040503050406030204" pitchFamily="18" charset="0"/>
                                <a:ea typeface="Pretendard" panose="02000503000000020004" pitchFamily="2" charset="-127"/>
                                <a:cs typeface="Pretendard" panose="02000503000000020004" pitchFamily="2" charset="-127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1400" b="1" i="1"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400" b="1" i="1"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1400" b="1" i="1">
                                    <a:latin typeface="Cambria Math" panose="02040503050406030204" pitchFamily="18" charset="0"/>
                                    <a:ea typeface="Pretendard" panose="02000503000000020004" pitchFamily="2" charset="-127"/>
                                    <a:cs typeface="Pretendard" panose="02000503000000020004" pitchFamily="2" charset="-127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kumimoji="1" lang="en-US" altLang="ko-KR" sz="14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: </a:t>
                </a:r>
                <a:r>
                  <a:rPr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𝑓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(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𝑥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에러 범위 포함</a:t>
                </a:r>
                <a:r>
                  <a:rPr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b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output list based on input list</a:t>
                </a:r>
                <a:b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endParaRPr lang="en" altLang="ko-KR" sz="1400" b="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입력</a:t>
                </a:r>
                <a:r>
                  <a:rPr lang="en-US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: </a:t>
                </a:r>
                <a:r>
                  <a:rPr lang="en" altLang="ko-KR" sz="1400" b="0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func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domain, </a:t>
                </a:r>
                <a:r>
                  <a:rPr lang="en" altLang="ko-KR" sz="1400" b="0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epsIn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en" altLang="ko-KR" sz="1400" b="0" dirty="0" err="1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epsOut</a:t>
                </a:r>
                <a:r>
                  <a:rPr lang="ko-KR" altLang="en-US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모두</a:t>
                </a:r>
                <a:r>
                  <a:rPr lang="en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" altLang="ko-KR" sz="14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Double</a:t>
                </a:r>
                <a:r>
                  <a:rPr lang="ko-KR" altLang="en-US" sz="14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4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type</a:t>
                </a:r>
                <a:endParaRPr lang="en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출력 </a:t>
                </a:r>
                <a:r>
                  <a:rPr lang="en-US" altLang="ko-KR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400" b="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" altLang="ko-KR" sz="14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Table</a:t>
                </a:r>
                <a:endParaRPr lang="ko-KR" altLang="en-US" sz="14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3FE2C9-13C8-13FE-D794-C7F413B32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27700"/>
                <a:ext cx="11780080" cy="3609899"/>
              </a:xfrm>
              <a:prstGeom prst="rect">
                <a:avLst/>
              </a:prstGeom>
              <a:blipFill>
                <a:blip r:embed="rId3"/>
                <a:stretch>
                  <a:fillRect l="-104" b="-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0BC10D16-2D51-8D0F-E370-6CC752149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246" y="1121302"/>
            <a:ext cx="2984500" cy="10922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F52E3B-2780-C511-0E60-4D4088B253F5}"/>
              </a:ext>
            </a:extLst>
          </p:cNvPr>
          <p:cNvSpPr txBox="1"/>
          <p:nvPr/>
        </p:nvSpPr>
        <p:spPr>
          <a:xfrm>
            <a:off x="5952392" y="4508712"/>
            <a:ext cx="63216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====== 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여기 아래는 그냥 아웃풋 보려고 만들었습니다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======</a:t>
            </a:r>
            <a:endParaRPr lang="ko-KR" altLang="en-US" sz="1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83E87FC-2E05-09EF-78DF-DAEB2DFCF792}"/>
              </a:ext>
            </a:extLst>
          </p:cNvPr>
          <p:cNvCxnSpPr>
            <a:endCxn id="8" idx="1"/>
          </p:cNvCxnSpPr>
          <p:nvPr/>
        </p:nvCxnSpPr>
        <p:spPr>
          <a:xfrm flipV="1">
            <a:off x="6717323" y="1667402"/>
            <a:ext cx="686923" cy="65376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056EEA-BB88-46AB-0F50-9F3A247A38F4}"/>
              </a:ext>
            </a:extLst>
          </p:cNvPr>
          <p:cNvSpPr txBox="1"/>
          <p:nvPr/>
        </p:nvSpPr>
        <p:spPr>
          <a:xfrm>
            <a:off x="8836090" y="3345718"/>
            <a:ext cx="1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큐비트 할당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EFF09-DE7E-7305-A323-FA9B61D52DA7}"/>
              </a:ext>
            </a:extLst>
          </p:cNvPr>
          <p:cNvSpPr txBox="1"/>
          <p:nvPr/>
        </p:nvSpPr>
        <p:spPr>
          <a:xfrm>
            <a:off x="5065869" y="4071149"/>
            <a:ext cx="7540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Lookup</a:t>
            </a:r>
            <a:r>
              <a:rPr lang="ko-KR" altLang="en-US" sz="14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저장된 입</a:t>
            </a:r>
            <a:r>
              <a:rPr lang="en-US" altLang="ko-KR" sz="14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출력을 위한 큐비트 길이를 큐비트 할당한 것에 저장 후</a:t>
            </a:r>
            <a:r>
              <a:rPr lang="en-US" altLang="ko-KR" sz="14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QLUT </a:t>
            </a:r>
            <a:r>
              <a:rPr lang="ko-KR" altLang="en-US" sz="14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적용 </a:t>
            </a:r>
            <a:r>
              <a:rPr lang="en-US" altLang="ko-KR" sz="14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호출</a:t>
            </a:r>
            <a:r>
              <a:rPr lang="en-US" altLang="ko-KR" sz="14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코드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QLUT (2)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08AB7F-9704-0B35-7EBE-BF3C511E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910"/>
            <a:ext cx="12192000" cy="5888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CD11F-C231-3FA3-DF92-89FF127D363F}"/>
              </a:ext>
            </a:extLst>
          </p:cNvPr>
          <p:cNvSpPr txBox="1"/>
          <p:nvPr/>
        </p:nvSpPr>
        <p:spPr>
          <a:xfrm>
            <a:off x="6285723" y="2145180"/>
            <a:ext cx="208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인자들 처리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오차범위 허용 위함</a:t>
            </a:r>
          </a:p>
        </p:txBody>
      </p:sp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75B7DB0B-71E0-F23E-9403-70DE1A171EA3}"/>
              </a:ext>
            </a:extLst>
          </p:cNvPr>
          <p:cNvSpPr/>
          <p:nvPr/>
        </p:nvSpPr>
        <p:spPr>
          <a:xfrm>
            <a:off x="6064898" y="1405812"/>
            <a:ext cx="292359" cy="2023188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90898-EF3D-D29D-752F-E57F87380460}"/>
              </a:ext>
            </a:extLst>
          </p:cNvPr>
          <p:cNvSpPr txBox="1"/>
          <p:nvPr/>
        </p:nvSpPr>
        <p:spPr>
          <a:xfrm>
            <a:off x="2811624" y="6078566"/>
            <a:ext cx="880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리턴하는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요소들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정수 및 소수 부분을 위한 큐비트 길이 반환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LUT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적용한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99D1E4-9EE5-8AE1-76BB-5E7E5687DE51}"/>
              </a:ext>
            </a:extLst>
          </p:cNvPr>
          <p:cNvSpPr/>
          <p:nvPr/>
        </p:nvSpPr>
        <p:spPr>
          <a:xfrm>
            <a:off x="411920" y="5355771"/>
            <a:ext cx="6069745" cy="532319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54970-9FC0-E7DB-9A53-F29C5F0FFE44}"/>
              </a:ext>
            </a:extLst>
          </p:cNvPr>
          <p:cNvSpPr txBox="1"/>
          <p:nvPr/>
        </p:nvSpPr>
        <p:spPr>
          <a:xfrm>
            <a:off x="6562529" y="5252598"/>
            <a:ext cx="4937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OutValues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모든 아웃풋이 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list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형태로 저장</a:t>
            </a:r>
            <a:endParaRPr lang="en-US" altLang="ko-KR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FP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Bool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으로 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m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apping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된 값이 </a:t>
            </a:r>
            <a:r>
              <a:rPr lang="en-US" altLang="ko-KR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outBits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저장</a:t>
            </a:r>
            <a:endParaRPr lang="en-US" altLang="ko-KR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활용하여 최종 반환 값은 </a:t>
            </a:r>
            <a:r>
              <a:rPr lang="en-US" altLang="ko-KR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lookupOperation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701044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838</Words>
  <Application>Microsoft Office PowerPoint</Application>
  <PresentationFormat>와이드스크린</PresentationFormat>
  <Paragraphs>96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Georgia</vt:lpstr>
      <vt:lpstr>Cambria Math</vt:lpstr>
      <vt:lpstr>Arial</vt:lpstr>
      <vt:lpstr>Pretendard</vt:lpstr>
      <vt:lpstr>BM JUA OTF</vt:lpstr>
      <vt:lpstr>Apple SD Gothic Neo</vt:lpstr>
      <vt:lpstr>Helvetica Neue</vt:lpstr>
      <vt:lpstr>맑은 고딕</vt:lpstr>
      <vt:lpstr>제목 테마</vt:lpstr>
      <vt:lpstr>Quantum Look-up Table (QLUT)</vt:lpstr>
      <vt:lpstr>Reference 논문</vt:lpstr>
      <vt:lpstr>QLUT의 사용이 이득이 되는 경우</vt:lpstr>
      <vt:lpstr>QLUT 구성 방식</vt:lpstr>
      <vt:lpstr>QLUT 알고리즘</vt:lpstr>
      <vt:lpstr>QLUT 실제 코드</vt:lpstr>
      <vt:lpstr>QLUT 실제 코드 – QLUT (1)</vt:lpstr>
      <vt:lpstr>QLUT 실제 코드 - main</vt:lpstr>
      <vt:lpstr>QLUT 실제 코드 – QLUT (2)</vt:lpstr>
      <vt:lpstr>QLUT 실제 코드-결과</vt:lpstr>
      <vt:lpstr>QLUT 관련 논문 작성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409</cp:revision>
  <dcterms:created xsi:type="dcterms:W3CDTF">2019-03-05T04:29:07Z</dcterms:created>
  <dcterms:modified xsi:type="dcterms:W3CDTF">2024-03-02T10:06:56Z</dcterms:modified>
</cp:coreProperties>
</file>